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Unbounded" panose="020B0604020202020204" charset="0"/>
      <p:regular r:id="rId17"/>
    </p:embeddedFont>
    <p:embeddedFont>
      <p:font typeface="Wingdings 2" panose="050201020105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12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809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1" y="1738977"/>
            <a:ext cx="12686400" cy="3565261"/>
          </a:xfrm>
        </p:spPr>
        <p:txBody>
          <a:bodyPr/>
          <a:lstStyle>
            <a:lvl1pPr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2001" y="6337016"/>
            <a:ext cx="12686400" cy="521969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29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760720"/>
            <a:ext cx="1267370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4630400" cy="576072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92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000" y="6440806"/>
            <a:ext cx="12673702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4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758037" y="1297747"/>
            <a:ext cx="7598899" cy="388702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182" y="1486203"/>
            <a:ext cx="7072608" cy="3175094"/>
          </a:xfrm>
        </p:spPr>
        <p:txBody>
          <a:bodyPr anchor="b"/>
          <a:lstStyle>
            <a:lvl1pPr algn="l">
              <a:defRPr sz="504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28" y="5332417"/>
            <a:ext cx="7069963" cy="855889"/>
          </a:xfrm>
        </p:spPr>
        <p:txBody>
          <a:bodyPr anchor="t">
            <a:no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089571" y="1297748"/>
            <a:ext cx="4572001" cy="489055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812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369061" y="2743902"/>
            <a:ext cx="5874138" cy="300476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628508" y="2923149"/>
            <a:ext cx="5259025" cy="2409347"/>
          </a:xfrm>
        </p:spPr>
        <p:txBody>
          <a:bodyPr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387200" y="2743201"/>
            <a:ext cx="5856360" cy="2754630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807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605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9203582" y="535307"/>
            <a:ext cx="5426819" cy="6497954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0249" y="703405"/>
            <a:ext cx="2993749" cy="616175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2001" y="535307"/>
            <a:ext cx="7933848" cy="649795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97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7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736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649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479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0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454" y="2666745"/>
            <a:ext cx="12665489" cy="43638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30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2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732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424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76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3541675"/>
            <a:ext cx="12673702" cy="1762560"/>
          </a:xfrm>
        </p:spPr>
        <p:txBody>
          <a:bodyPr anchor="b"/>
          <a:lstStyle>
            <a:lvl1pPr algn="r">
              <a:defRPr sz="576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0" y="6337442"/>
            <a:ext cx="12673702" cy="520746"/>
          </a:xfrm>
        </p:spPr>
        <p:txBody>
          <a:bodyPr anchor="t">
            <a:no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83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455" y="2666745"/>
            <a:ext cx="6223048" cy="436651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4898" y="2666744"/>
            <a:ext cx="6233500" cy="43665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037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674" y="2609850"/>
            <a:ext cx="6227828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675" y="3301366"/>
            <a:ext cx="6227827" cy="3731896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4898" y="2609850"/>
            <a:ext cx="6233500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24898" y="3301366"/>
            <a:ext cx="6233500" cy="3731896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461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45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124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287782" y="535305"/>
            <a:ext cx="4257040" cy="217758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782" y="535306"/>
            <a:ext cx="4257040" cy="19420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535306"/>
            <a:ext cx="7503160" cy="649795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7782" y="2712886"/>
            <a:ext cx="4257040" cy="432037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119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73" y="873027"/>
            <a:ext cx="5823586" cy="194059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7317741" y="0"/>
            <a:ext cx="7312660" cy="82296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68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7673" y="2813621"/>
            <a:ext cx="5823586" cy="4219638"/>
          </a:xfrm>
        </p:spPr>
        <p:txBody>
          <a:bodyPr anchor="t"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62973" y="7249635"/>
            <a:ext cx="1172255" cy="438150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476" y="7249635"/>
            <a:ext cx="3954496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35227" y="7099066"/>
            <a:ext cx="1274586" cy="58871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06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1" y="2621282"/>
            <a:ext cx="12675942" cy="44092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817" y="7249635"/>
            <a:ext cx="10373184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8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01551" y="7249635"/>
            <a:ext cx="1612447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8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13998" y="7099066"/>
            <a:ext cx="1274586" cy="58871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46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8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336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384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844" y="765260"/>
            <a:ext cx="8131615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Rota Verde: Sistema de Transporte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Sustentável</a:t>
            </a:r>
            <a:endParaRPr lang="en-US" sz="4400" dirty="0"/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217E0A5-5EA6-ED34-C858-525152AB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9" y="2334969"/>
            <a:ext cx="8296083" cy="45288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0" y="888526"/>
            <a:ext cx="6294239" cy="186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Problema: </a:t>
            </a:r>
          </a:p>
          <a:p>
            <a:pPr marL="0" indent="0" algn="l">
              <a:lnSpc>
                <a:spcPts val="50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Energia </a:t>
            </a:r>
            <a:r>
              <a:rPr lang="en-US" sz="36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Desperdiçada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4239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4417" y="3076456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Imagine a cena: 2 toneladas de metal movendo uma única pessoa de 70kg. </a:t>
            </a:r>
            <a:r>
              <a:rPr lang="en-US" sz="17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Ônibus e carros tradicionais representam uma ineficiência energética gritante e um suicídio climático em câmera lenta.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340082" y="4503687"/>
            <a:ext cx="629423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transporte pesado domina nossas cidades, consumindo combustíveis fósseis, emitindo gases poluentes e congestionando vias. É um modelo insustentável que exige uma transformação urgente.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2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804" y="3119438"/>
            <a:ext cx="7917537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Solução: Troca Inteligente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5804" y="4027646"/>
            <a:ext cx="4263271" cy="613529"/>
          </a:xfrm>
          <a:prstGeom prst="roundRect">
            <a:avLst>
              <a:gd name="adj" fmla="val 48003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4027" y="4180999"/>
            <a:ext cx="306705" cy="3067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0234" y="4845606"/>
            <a:ext cx="270771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Patinetes Elétricos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20234" y="5268992"/>
            <a:ext cx="385441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Leves, ágeis e ideais para curtas distâncias, os patinetes elétricos oferecem uma alternativa rápida e sem emissões.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183505" y="4027646"/>
            <a:ext cx="4263271" cy="613529"/>
          </a:xfrm>
          <a:prstGeom prst="roundRect">
            <a:avLst>
              <a:gd name="adj" fmla="val 48003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1728" y="4180999"/>
            <a:ext cx="306705" cy="3067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87935" y="4845606"/>
            <a:ext cx="272736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Bicicletas Elétricas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5387935" y="5268992"/>
            <a:ext cx="385441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Perfeitas para deslocamentos diários, as bicicletas elétricas combinam exercício com eficiência, reduzindo o tráfego e a poluição.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9651206" y="4027646"/>
            <a:ext cx="4263390" cy="613529"/>
          </a:xfrm>
          <a:prstGeom prst="roundRect">
            <a:avLst>
              <a:gd name="adj" fmla="val 48003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9549" y="4180999"/>
            <a:ext cx="306705" cy="3067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55637" y="4845606"/>
            <a:ext cx="247554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Malha Inteligente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855637" y="5268992"/>
            <a:ext cx="385452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Uma rede integrada de micromobilidade que otimiza rotas, disponibilidade e acessibilidade, eliminando a dependência do transporte pesado.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5804" y="7012186"/>
            <a:ext cx="1319879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Menos aço, zero emissão e mais fluidez urbana. A micromobilidade não é apenas um meio de transporte, mas uma infraestrutura vital para cidades do futuro.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035" y="711875"/>
            <a:ext cx="7750731" cy="1756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Vantagens da Micromobilidade para Cidades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035" y="2766655"/>
            <a:ext cx="3775829" cy="2422327"/>
          </a:xfrm>
          <a:prstGeom prst="roundRect">
            <a:avLst>
              <a:gd name="adj" fmla="val 45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160175" y="2766655"/>
            <a:ext cx="91440" cy="2422327"/>
          </a:xfrm>
          <a:prstGeom prst="roundRect">
            <a:avLst>
              <a:gd name="adj" fmla="val 32656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73428" y="2988469"/>
            <a:ext cx="291834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Redução da Poluição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73428" y="3400544"/>
            <a:ext cx="3263622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Zero emissões diretas, contribuindo para um ar mais limpo e uma melhor qualidade de vida nas áreas urbanas.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817" y="2766655"/>
            <a:ext cx="3775948" cy="2422327"/>
          </a:xfrm>
          <a:prstGeom prst="roundRect">
            <a:avLst>
              <a:gd name="adj" fmla="val 45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134957" y="2766655"/>
            <a:ext cx="91440" cy="2422327"/>
          </a:xfrm>
          <a:prstGeom prst="roundRect">
            <a:avLst>
              <a:gd name="adj" fmla="val 32656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448211" y="2988469"/>
            <a:ext cx="3263741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Menos Congestionamento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448211" y="3693200"/>
            <a:ext cx="3263741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Alivia o tráfego, otimiza o uso do espaço urbano e acelera o deslocamento, especialmente em centros movimentados.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3035" y="5387935"/>
            <a:ext cx="3775829" cy="2129671"/>
          </a:xfrm>
          <a:prstGeom prst="roundRect">
            <a:avLst>
              <a:gd name="adj" fmla="val 515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6160175" y="5387935"/>
            <a:ext cx="91440" cy="2129671"/>
          </a:xfrm>
          <a:prstGeom prst="roundRect">
            <a:avLst>
              <a:gd name="adj" fmla="val 32656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473428" y="5609749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Custo-Benefício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73428" y="6021824"/>
            <a:ext cx="3263622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Reduz os custos de infraestrutura e manutenção em comparação com o transporte pesado, além de ser mais acessível para os usuários.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562213"/>
            <a:ext cx="6334958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Tecnologia e Inovação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6" y="1700093"/>
            <a:ext cx="4066699" cy="40666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5566" y="5996702"/>
            <a:ext cx="4066699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Plataformas intuitivas conectam usuários aos veículos, facilitando o aluguel e a devolução.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756" y="1700093"/>
            <a:ext cx="4066699" cy="40666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8756" y="5996702"/>
            <a:ext cx="406669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Estações de carregamento inteligentes, muitas vezes alimentadas por energia renovável, garantem a disponibilidade contínua dos veículos.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947" y="1700093"/>
            <a:ext cx="4066699" cy="40666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861947" y="5996702"/>
            <a:ext cx="406669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Análise de dados avançada otimiza a distribuição da frota e identifica padrões de uso para melhoria contínua.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5566" y="7718822"/>
            <a:ext cx="1319926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tecnologia é a espinha dorsal da micromobilidade, tornando-a eficiente, acessível e escalável.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928" y="597932"/>
            <a:ext cx="8008501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Desafios e Oportunidades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299960" y="1672233"/>
            <a:ext cx="30480" cy="5367338"/>
          </a:xfrm>
          <a:prstGeom prst="roundRect">
            <a:avLst>
              <a:gd name="adj" fmla="val 1070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48842" y="1901547"/>
            <a:ext cx="652224" cy="30480"/>
          </a:xfrm>
          <a:prstGeom prst="roundRect">
            <a:avLst>
              <a:gd name="adj" fmla="val 1070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70586" y="1672233"/>
            <a:ext cx="489228" cy="4892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161669" y="1724978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669983" y="1746885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Infraestrutura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0928" y="2197060"/>
            <a:ext cx="546711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Necessidade de ciclovias e áreas de estacionamento seguras para integrar a micromobilidade ao tecido urbano.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9334" y="3205996"/>
            <a:ext cx="652224" cy="30480"/>
          </a:xfrm>
          <a:prstGeom prst="roundRect">
            <a:avLst>
              <a:gd name="adj" fmla="val 1070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070586" y="2976682"/>
            <a:ext cx="489228" cy="4892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161669" y="3029426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02360" y="3051334"/>
            <a:ext cx="262425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Regulamentação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02360" y="3501509"/>
            <a:ext cx="546711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Desenvolvimento de leis e políticas claras para garantir a segurança e a ordem no uso dos veículos.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48842" y="4330422"/>
            <a:ext cx="652224" cy="30480"/>
          </a:xfrm>
          <a:prstGeom prst="roundRect">
            <a:avLst>
              <a:gd name="adj" fmla="val 1070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7070586" y="4101108"/>
            <a:ext cx="489228" cy="4892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161669" y="4153853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669983" y="4175760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Adoção Pública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0928" y="4625935"/>
            <a:ext cx="5467112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Incentivo e educação para que mais pessoas vejam a micromobilidade como uma alternativa viável e preferencial.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9334" y="5454848"/>
            <a:ext cx="652224" cy="30480"/>
          </a:xfrm>
          <a:prstGeom prst="roundRect">
            <a:avLst>
              <a:gd name="adj" fmla="val 1070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8"/>
          <p:cNvSpPr/>
          <p:nvPr/>
        </p:nvSpPr>
        <p:spPr>
          <a:xfrm>
            <a:off x="7070586" y="5225534"/>
            <a:ext cx="489228" cy="4892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7161669" y="5278279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402360" y="5300186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Novos Negócios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02360" y="5750362"/>
            <a:ext cx="546711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Surgimento de startups e serviços inovadores no setor, criando um ecossistema econômico dinâmico.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60928" y="7284125"/>
            <a:ext cx="13108543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desafio é uma oportunidade de inovação e investimento para moldar o futuro das nossas cidades.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643" y="810339"/>
            <a:ext cx="13107114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Cidades ao Redor do Mundo Adotando a Mudança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43" y="2525673"/>
            <a:ext cx="4187666" cy="25880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643" y="5331262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Paris, França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1643" y="5781675"/>
            <a:ext cx="4187666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Líder na expansão de ciclovias e na promoção de patinetes elétricos, transformando o transporte na capital.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48" y="2525673"/>
            <a:ext cx="4187785" cy="25881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1248" y="5331381"/>
            <a:ext cx="378249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Copenhague, Dinamarca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21248" y="5781794"/>
            <a:ext cx="4187785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Referência global em infraestrutura cicloviária, onde a bicicleta é o principal meio de transporte.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972" y="2525673"/>
            <a:ext cx="4187785" cy="25881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0972" y="5331381"/>
            <a:ext cx="294143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São Francisco, EUA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0972" y="5781794"/>
            <a:ext cx="4187785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Forte investimento em programas de compartilhamento de bicicletas e patinetes, impulsionando a mobilidade sustentável.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61643" y="7071003"/>
            <a:ext cx="13107114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Essas cidades são exemplos de como a micromobilidade pode ser integrada com sucesso, criando ambientes urbanos mais verdes e eficientes.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238" y="598884"/>
            <a:ext cx="13105924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Futuro: Cidades Descentralizadas e Limpas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2238" y="2315528"/>
            <a:ext cx="131059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um futuro onde as cidades não dependem mais de transportes pesados, poluentes e ineficientes.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412921" y="3574256"/>
            <a:ext cx="260877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Sustentabilidade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2238" y="4025146"/>
            <a:ext cx="4259461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Ambientes urbanos mais verdes e saudáveis.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99" y="2908816"/>
            <a:ext cx="4587002" cy="458700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803" y="4213920"/>
            <a:ext cx="306229" cy="3062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8701" y="3574256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Conectividade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08701" y="4025146"/>
            <a:ext cx="4259461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Comunidades mais conectadas e acessíveis.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699" y="2908816"/>
            <a:ext cx="4587002" cy="458700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7130" y="4213920"/>
            <a:ext cx="306229" cy="3062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08701" y="6030992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Crescimento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08701" y="6481882"/>
            <a:ext cx="4259461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Novas oportunidades econômicas.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699" y="2908816"/>
            <a:ext cx="4587002" cy="458700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7130" y="5884247"/>
            <a:ext cx="306229" cy="30622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459355" y="6030992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Inovação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62238" y="6481882"/>
            <a:ext cx="4259461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 hub de soluções criativas.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1699" y="2908816"/>
            <a:ext cx="4587002" cy="458700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6803" y="5884247"/>
            <a:ext cx="306229" cy="30622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62238" y="7740729"/>
            <a:ext cx="131059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futuro está ao nosso alcance, e a micromobilidade é a chave para desbloqueá-lo.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77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Seu Convite para Liderar a Mudança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633907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investidores de visão percebem que a Rota Verde não é apenas uma tendência, mas o alicerce da próxima revolução urbana.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83097" y="4669155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Junte-se a nós para liderar a transição energética urbana. O momento é agora.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3364706"/>
            <a:ext cx="30480" cy="2339697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19</TotalTime>
  <Words>622</Words>
  <Application>Microsoft Office PowerPoint</Application>
  <PresentationFormat>Personalizar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Unbounded</vt:lpstr>
      <vt:lpstr>Century Gothic</vt:lpstr>
      <vt:lpstr>Wingdings 2</vt:lpstr>
      <vt:lpstr>Cabin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Yuri Alexander Costa Machado</cp:lastModifiedBy>
  <cp:revision>4</cp:revision>
  <dcterms:created xsi:type="dcterms:W3CDTF">2025-12-04T01:47:35Z</dcterms:created>
  <dcterms:modified xsi:type="dcterms:W3CDTF">2025-12-04T02:08:04Z</dcterms:modified>
</cp:coreProperties>
</file>